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313" r:id="rId2"/>
    <p:sldId id="316" r:id="rId3"/>
    <p:sldId id="343" r:id="rId4"/>
    <p:sldId id="355" r:id="rId5"/>
    <p:sldId id="356" r:id="rId6"/>
    <p:sldId id="357" r:id="rId7"/>
    <p:sldId id="358" r:id="rId8"/>
    <p:sldId id="364" r:id="rId9"/>
    <p:sldId id="365" r:id="rId10"/>
    <p:sldId id="359" r:id="rId11"/>
    <p:sldId id="354" r:id="rId12"/>
    <p:sldId id="360" r:id="rId13"/>
    <p:sldId id="366" r:id="rId14"/>
    <p:sldId id="362" r:id="rId15"/>
    <p:sldId id="361" r:id="rId16"/>
    <p:sldId id="363" r:id="rId17"/>
    <p:sldId id="302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285E12"/>
    <a:srgbClr val="660033"/>
    <a:srgbClr val="0066FF"/>
    <a:srgbClr val="0099FF"/>
    <a:srgbClr val="AFE4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5180" autoAdjust="0"/>
  </p:normalViewPr>
  <p:slideViewPr>
    <p:cSldViewPr>
      <p:cViewPr>
        <p:scale>
          <a:sx n="85" d="100"/>
          <a:sy n="85" d="100"/>
        </p:scale>
        <p:origin x="-175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352DE39-9FD3-4BF7-992E-A9F6800427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8FF4E86-CD76-4BD4-8BA8-FAE68502CCA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A42935-B40D-4787-90DB-8F73A6E54A3D}" type="datetimeFigureOut">
              <a:rPr lang="ru-RU"/>
              <a:pPr>
                <a:defRPr/>
              </a:pPr>
              <a:t>05.10.2022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C8C07648-D012-407E-83E4-C88B50999D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19505A38-41AC-449C-ABBC-5C8B34945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B20D600-9FFB-44B6-9A7E-3BE913EA85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F65A804-6E95-4014-B5EC-4F73A4215E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BCF9248-3466-4955-8300-101997CDBD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6940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="" xmlns:a16="http://schemas.microsoft.com/office/drawing/2014/main" id="{05E04424-F5C3-4F21-B964-AED0946E06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="" xmlns:a16="http://schemas.microsoft.com/office/drawing/2014/main" id="{CC92B866-B60D-478A-98E5-EB7D90F7DB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5060" name="Номер слайда 3">
            <a:extLst>
              <a:ext uri="{FF2B5EF4-FFF2-40B4-BE49-F238E27FC236}">
                <a16:creationId xmlns="" xmlns:a16="http://schemas.microsoft.com/office/drawing/2014/main" id="{1A849BC4-439B-4A76-8BE1-8E31E1A63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31F0B7-D9F6-4799-9F21-EE92F479FABE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="" xmlns:a16="http://schemas.microsoft.com/office/drawing/2014/main" id="{05E04424-F5C3-4F21-B964-AED0946E06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="" xmlns:a16="http://schemas.microsoft.com/office/drawing/2014/main" id="{CC92B866-B60D-478A-98E5-EB7D90F7DB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5060" name="Номер слайда 3">
            <a:extLst>
              <a:ext uri="{FF2B5EF4-FFF2-40B4-BE49-F238E27FC236}">
                <a16:creationId xmlns="" xmlns:a16="http://schemas.microsoft.com/office/drawing/2014/main" id="{1A849BC4-439B-4A76-8BE1-8E31E1A63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31F0B7-D9F6-4799-9F21-EE92F479FABE}" type="slidenum">
              <a:rPr lang="ru-RU" altLang="ru-RU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="" xmlns:a16="http://schemas.microsoft.com/office/drawing/2014/main" id="{05E04424-F5C3-4F21-B964-AED0946E06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="" xmlns:a16="http://schemas.microsoft.com/office/drawing/2014/main" id="{CC92B866-B60D-478A-98E5-EB7D90F7DB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Как видно из диаграммы, в 2021 году количество нарушений и соответственно количество административных дел, возбужденных в связи с нарушением культуры безопасности, уменьшилось на 11,1% по сравнению с 2020 годом, а в 2022 году – на 25,0% по сравнению с предыдущим 2021 годом. Однако 2022 год еще не закончился и пока рано делать окончательные выводы. Вместе с тем, следует отметить положительную динамику по общему уменьшению количества нарушений, связанных с культурой безопасности. </a:t>
            </a:r>
            <a:endParaRPr lang="ru-RU" altLang="ru-RU" dirty="0"/>
          </a:p>
        </p:txBody>
      </p:sp>
      <p:sp>
        <p:nvSpPr>
          <p:cNvPr id="45060" name="Номер слайда 3">
            <a:extLst>
              <a:ext uri="{FF2B5EF4-FFF2-40B4-BE49-F238E27FC236}">
                <a16:creationId xmlns="" xmlns:a16="http://schemas.microsoft.com/office/drawing/2014/main" id="{1A849BC4-439B-4A76-8BE1-8E31E1A63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31F0B7-D9F6-4799-9F21-EE92F479FABE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="" xmlns:a16="http://schemas.microsoft.com/office/drawing/2014/main" id="{05E04424-F5C3-4F21-B964-AED0946E06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="" xmlns:a16="http://schemas.microsoft.com/office/drawing/2014/main" id="{CC92B866-B60D-478A-98E5-EB7D90F7DB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5060" name="Номер слайда 3">
            <a:extLst>
              <a:ext uri="{FF2B5EF4-FFF2-40B4-BE49-F238E27FC236}">
                <a16:creationId xmlns="" xmlns:a16="http://schemas.microsoft.com/office/drawing/2014/main" id="{1A849BC4-439B-4A76-8BE1-8E31E1A63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31F0B7-D9F6-4799-9F21-EE92F479FABE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="" xmlns:a16="http://schemas.microsoft.com/office/drawing/2014/main" id="{05E04424-F5C3-4F21-B964-AED0946E06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="" xmlns:a16="http://schemas.microsoft.com/office/drawing/2014/main" id="{CC92B866-B60D-478A-98E5-EB7D90F7DB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000" dirty="0" smtClean="0"/>
              <a:t>- установление приоритета безопасности АС над экономическими и производственными целями (приоритет безопасности); </a:t>
            </a:r>
          </a:p>
          <a:p>
            <a:r>
              <a:rPr lang="ru-RU" altLang="ru-RU" sz="1000" dirty="0" smtClean="0"/>
              <a:t>- подбор, профессиональное обучение и поддержание квалификации руководителей и персонала в каждой сфере деятельности, влияющей на безопасность (профессионализм и квалификация);</a:t>
            </a:r>
          </a:p>
          <a:p>
            <a:r>
              <a:rPr lang="ru-RU" altLang="ru-RU" sz="1000" dirty="0" smtClean="0"/>
              <a:t>- строгое соблюдение дисциплины при четком распределении полномочий и персональной ответственности руководителей и исполнителей (дисциплина и ответственность);</a:t>
            </a:r>
          </a:p>
          <a:p>
            <a:r>
              <a:rPr lang="ru-RU" altLang="ru-RU" sz="1000" dirty="0" smtClean="0"/>
              <a:t>- разработка и строгое соблюдение требований программ обеспечения качества, производственных инструкций и технологических регламентов, их периодическое обновление с учетом накапливаемого опыта (соблюдение инструкций, регламентов, программ обеспечения качества);</a:t>
            </a:r>
          </a:p>
          <a:p>
            <a:r>
              <a:rPr lang="ru-RU" altLang="ru-RU" sz="1000" dirty="0" smtClean="0"/>
              <a:t>- установление руководителями всех уровней атмосферы доверия и таких подходов к коллективной работе, а также к социально-бытовым условиям жизни персонала АС, которые формируют внутреннюю потребность позитивного отношения к безопасности (атмосфера доверия);</a:t>
            </a:r>
          </a:p>
          <a:p>
            <a:r>
              <a:rPr lang="ru-RU" altLang="ru-RU" sz="1000" dirty="0" smtClean="0"/>
              <a:t>- понимание каждым работником влияния его деятельности на безопасность АС и последствий, к которым может привести несоблюдение или некачественное выполнение требований программ обеспечения качества, производственных и должностных инструкций, технологических регламентов (понимание последствий);</a:t>
            </a:r>
          </a:p>
          <a:p>
            <a:r>
              <a:rPr lang="ru-RU" altLang="ru-RU" sz="1000" dirty="0" smtClean="0"/>
              <a:t>- контроль работниками своей деятельности, влияющей на безопасность (самоконтроль);</a:t>
            </a:r>
          </a:p>
          <a:p>
            <a:r>
              <a:rPr lang="ru-RU" altLang="ru-RU" sz="1000" dirty="0" smtClean="0"/>
              <a:t>- понимание каждым руководителем и работником недопустимости сокрытия ошибок в своей деятельности, необходимости выявления и устранения причин их возникновения, необходимости постоянного самосовершенствования, изучения и внедрения передового опыта, в том числе зарубежного (открытость и самосовершенствование);</a:t>
            </a:r>
          </a:p>
          <a:p>
            <a:r>
              <a:rPr lang="ru-RU" altLang="ru-RU" sz="1000" dirty="0" smtClean="0"/>
              <a:t>- установление системы поощрений и взысканий по результатам производственной деятельности, стимулирующей открытость действий работников и не способствующей сокрытию ошибок в их работе (мотивация).</a:t>
            </a:r>
          </a:p>
          <a:p>
            <a:endParaRPr lang="ru-RU" altLang="ru-RU" sz="1000" dirty="0"/>
          </a:p>
        </p:txBody>
      </p:sp>
      <p:sp>
        <p:nvSpPr>
          <p:cNvPr id="45060" name="Номер слайда 3">
            <a:extLst>
              <a:ext uri="{FF2B5EF4-FFF2-40B4-BE49-F238E27FC236}">
                <a16:creationId xmlns="" xmlns:a16="http://schemas.microsoft.com/office/drawing/2014/main" id="{1A849BC4-439B-4A76-8BE1-8E31E1A63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31F0B7-D9F6-4799-9F21-EE92F479FABE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="" xmlns:a16="http://schemas.microsoft.com/office/drawing/2014/main" id="{05E04424-F5C3-4F21-B964-AED0946E06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="" xmlns:a16="http://schemas.microsoft.com/office/drawing/2014/main" id="{CC92B866-B60D-478A-98E5-EB7D90F7DB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5060" name="Номер слайда 3">
            <a:extLst>
              <a:ext uri="{FF2B5EF4-FFF2-40B4-BE49-F238E27FC236}">
                <a16:creationId xmlns="" xmlns:a16="http://schemas.microsoft.com/office/drawing/2014/main" id="{1A849BC4-439B-4A76-8BE1-8E31E1A63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31F0B7-D9F6-4799-9F21-EE92F479FABE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="" xmlns:a16="http://schemas.microsoft.com/office/drawing/2014/main" id="{05E04424-F5C3-4F21-B964-AED0946E06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="" xmlns:a16="http://schemas.microsoft.com/office/drawing/2014/main" id="{CC92B866-B60D-478A-98E5-EB7D90F7DB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5060" name="Номер слайда 3">
            <a:extLst>
              <a:ext uri="{FF2B5EF4-FFF2-40B4-BE49-F238E27FC236}">
                <a16:creationId xmlns="" xmlns:a16="http://schemas.microsoft.com/office/drawing/2014/main" id="{1A849BC4-439B-4A76-8BE1-8E31E1A63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31F0B7-D9F6-4799-9F21-EE92F479FABE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="" xmlns:a16="http://schemas.microsoft.com/office/drawing/2014/main" id="{05E04424-F5C3-4F21-B964-AED0946E06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="" xmlns:a16="http://schemas.microsoft.com/office/drawing/2014/main" id="{CC92B866-B60D-478A-98E5-EB7D90F7DB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5060" name="Номер слайда 3">
            <a:extLst>
              <a:ext uri="{FF2B5EF4-FFF2-40B4-BE49-F238E27FC236}">
                <a16:creationId xmlns="" xmlns:a16="http://schemas.microsoft.com/office/drawing/2014/main" id="{1A849BC4-439B-4A76-8BE1-8E31E1A63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31F0B7-D9F6-4799-9F21-EE92F479FABE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="" xmlns:a16="http://schemas.microsoft.com/office/drawing/2014/main" id="{05E04424-F5C3-4F21-B964-AED0946E06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="" xmlns:a16="http://schemas.microsoft.com/office/drawing/2014/main" id="{CC92B866-B60D-478A-98E5-EB7D90F7DB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5060" name="Номер слайда 3">
            <a:extLst>
              <a:ext uri="{FF2B5EF4-FFF2-40B4-BE49-F238E27FC236}">
                <a16:creationId xmlns="" xmlns:a16="http://schemas.microsoft.com/office/drawing/2014/main" id="{1A849BC4-439B-4A76-8BE1-8E31E1A63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31F0B7-D9F6-4799-9F21-EE92F479FABE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>
            <a:extLst>
              <a:ext uri="{FF2B5EF4-FFF2-40B4-BE49-F238E27FC236}">
                <a16:creationId xmlns="" xmlns:a16="http://schemas.microsoft.com/office/drawing/2014/main" id="{05E04424-F5C3-4F21-B964-AED0946E06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>
            <a:extLst>
              <a:ext uri="{FF2B5EF4-FFF2-40B4-BE49-F238E27FC236}">
                <a16:creationId xmlns="" xmlns:a16="http://schemas.microsoft.com/office/drawing/2014/main" id="{CC92B866-B60D-478A-98E5-EB7D90F7DB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5060" name="Номер слайда 3">
            <a:extLst>
              <a:ext uri="{FF2B5EF4-FFF2-40B4-BE49-F238E27FC236}">
                <a16:creationId xmlns="" xmlns:a16="http://schemas.microsoft.com/office/drawing/2014/main" id="{1A849BC4-439B-4A76-8BE1-8E31E1A63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31F0B7-D9F6-4799-9F21-EE92F479FABE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="" xmlns:a16="http://schemas.microsoft.com/office/drawing/2014/main" id="{846FE9DF-C6A3-437B-8D13-638BA28C14E4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="" xmlns:a16="http://schemas.microsoft.com/office/drawing/2014/main" id="{596D1241-52E4-4410-BEC2-0E19CB7267AB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="" xmlns:a16="http://schemas.microsoft.com/office/drawing/2014/main" id="{18947ABD-09CD-4DD6-BBAE-D4728331A2B0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="" xmlns:a16="http://schemas.microsoft.com/office/drawing/2014/main" id="{417F3657-9FB5-4180-A425-9CD254F00D93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541961A7-1FD8-4935-8065-B8E880733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1D2E1EDF-3481-48A0-A84B-BA566424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9419210A-E55D-4AC8-B67E-A7CC51CE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1F068F-7B7A-4E11-B48C-98521DDF13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55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2B5780-7124-4E15-9438-C36C432A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6F2518-BE40-45C5-B713-97E20E35A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F552CD-CC4E-44D3-80F5-FC227D47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861D19-FBDF-4617-95BB-795717F641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834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7AE45E-0A77-427F-A6CE-CDE51028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F4BF57-A9C7-4879-8B98-5B5CF002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BD0468-B969-4D71-9CDF-8BC484C7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3EC88D2-F812-4480-8F5F-2713895EAB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986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E75E5F-E124-4A88-8C88-F433E39AA4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03A1F1-521F-4C47-A94C-46B177EC7F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BDF3AF-5116-408D-8986-C1DDACAAC5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129C04-0C02-4527-B406-1D04562F2D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87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47805AA-31ED-422E-AFBB-C360E400C348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FE54DAFE-FB59-424A-AE63-3F6EBF5FC84B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49A6FD3-4ACD-494F-8125-7BD2E310EC85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7" name="Oval 9">
            <a:extLst>
              <a:ext uri="{FF2B5EF4-FFF2-40B4-BE49-F238E27FC236}">
                <a16:creationId xmlns="" xmlns:a16="http://schemas.microsoft.com/office/drawing/2014/main" id="{9A0066D4-C84B-4407-BCAA-0D7FC91381BE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01BE2470-A573-49AD-A884-E29484D6E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="" xmlns:a16="http://schemas.microsoft.com/office/drawing/2014/main" id="{7712071B-2081-42BE-8A2B-E31C72D2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0FCA19CD-F492-4533-ABE5-91CFE9A3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138EA8-6BCC-4F9E-A235-B18A274675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457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CA90940-7462-4C1B-9B37-C417B58C38D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F83DC172-5F8C-4AC0-AFAC-F2C65FC891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F4788D5-1448-4F3D-96DF-109417A819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175839-BC8F-422A-96BC-16A635FBB8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293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2952C84E-9C87-4CFF-977B-3DC7D352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1CD62D36-73B9-428D-93C8-1A610FE7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2780064D-3E07-4BAB-80BB-6159EF15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62EC68-4A5D-4FBF-AD74-73414086A5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49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0DA07F5B-0B2B-488A-9081-01C0ED1B2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82977BC3-85D1-4F68-B22F-9344D91D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796EF5F-CEF3-441A-91D0-839FA2FB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DE78D9-CF16-47CF-83E0-64D725673F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43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EDEF8BEA-78E5-4B59-BA8F-4E756FA7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9C2DF783-947B-48E6-9D32-C6CAD927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29D83DC0-0A5D-4B38-B1E7-11789F0C6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144DC2-2D0D-4B4B-8FDB-E2CDFC62F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95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B017C41F-630F-4508-8C7B-E556F476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DD12D9B-7FB5-483A-AB64-97A0D8FD2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81F16B56-8782-464B-AD95-3192487D4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08D0DA-827D-41E2-811F-F16BA52A57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423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DB5A2369-7A81-4624-BDD8-75BF4219B21B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6D8314F3-5377-4B66-859D-42199E7CC546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11F070E7-8185-4A06-907D-7700CD3B556F}"/>
              </a:ext>
            </a:extLst>
          </p:cNvPr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="" xmlns:a16="http://schemas.microsoft.com/office/drawing/2014/main" id="{C2B704C7-74B2-4089-8186-91F87B2021B5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="" xmlns:a16="http://schemas.microsoft.com/office/drawing/2014/main" id="{19D09A32-A615-4D3A-B107-C7FC2F79E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="" xmlns:a16="http://schemas.microsoft.com/office/drawing/2014/main" id="{632F9E49-2385-4A58-8FBF-59795C99A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="" xmlns:a16="http://schemas.microsoft.com/office/drawing/2014/main" id="{6A116609-7069-4B99-98C6-930B157EA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FCEE9E9-ECF4-4033-94CA-9B0E2873C6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764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AF26180-5F53-4665-B0FA-432545872B77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9C827B3-4E61-446D-A843-EEADF3A59612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FF4375C-9BAF-4206-8233-CB9093FA12A9}"/>
              </a:ext>
            </a:extLst>
          </p:cNvPr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EED65AD-B03E-4B6B-8A60-24F5F3F6DC74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84809D0-B1EF-4D06-B7FA-71FCC5FC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61" name="Text Placeholder 2">
            <a:extLst>
              <a:ext uri="{FF2B5EF4-FFF2-40B4-BE49-F238E27FC236}">
                <a16:creationId xmlns="" xmlns:a16="http://schemas.microsoft.com/office/drawing/2014/main" id="{21CC46B0-6F8F-4210-8273-27B4891D67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3B3064-49B5-40EA-A26B-A3D987B9B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C27A80-BFA1-4828-8CAD-B854F8729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06A9C3-48AD-4615-8F2E-8CB0D392D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7F7F7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CF2CAB-43A9-4B3F-A60D-F270F44607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>
            <a:extLst>
              <a:ext uri="{FF2B5EF4-FFF2-40B4-BE49-F238E27FC236}">
                <a16:creationId xmlns="" xmlns:a16="http://schemas.microsoft.com/office/drawing/2014/main" id="{064DA2D1-0AEB-453A-BD7D-F00CED59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Санкт-Петербург  2022</a:t>
            </a:r>
            <a:endParaRPr lang="ru-RU" altLang="ru-RU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12968" cy="100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060848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«Роль регулирующего органа при формировании и поддержании культуры безопасности на атомных станциях и в эксплуатирующих организациях атомных станций»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1">
            <a:extLst>
              <a:ext uri="{FF2B5EF4-FFF2-40B4-BE49-F238E27FC236}">
                <a16:creationId xmlns="" xmlns:a16="http://schemas.microsoft.com/office/drawing/2014/main" id="{BD87FDC7-0CA5-44C5-A70D-3784EAA3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0A20E9-D319-4B43-92F6-734C4EF1191A}" type="slidenum">
              <a:rPr lang="ru-RU" altLang="ru-RU" sz="120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ru-RU" altLang="ru-RU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60648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Регулирующий </a:t>
            </a:r>
            <a:r>
              <a:rPr lang="ru-RU" dirty="0"/>
              <a:t>орган проверяет уровень квалификации, необходимый объем знаний и подготовки руководящего персонала атомных станций не только в ходе проведения контрольно-надзорных мероприятий, но и через осуществление </a:t>
            </a:r>
            <a:r>
              <a:rPr lang="ru-RU" u="sng" dirty="0"/>
              <a:t>государственной услуги по выдаче разрешений на право ведения работ в области использования атомной энергии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smtClean="0"/>
              <a:t>	Законодательно </a:t>
            </a:r>
            <a:r>
              <a:rPr lang="ru-RU" dirty="0"/>
              <a:t>эта процедура закреплена в «Административном регламенте по предоставлению Федеральной службой по экологическому, технологическому и атомному надзору государственной услуги по выдаче разрешений на право ведения работ в области использования атомной энергии работникам объектов использования атомной энергии», утвержденным приказом Федеральной службы по экологическому, технологическому и атомному надзору от 19 декабря 2018 года N 623 </a:t>
            </a:r>
            <a:r>
              <a:rPr lang="ru-RU" dirty="0" smtClean="0"/>
              <a:t>( </a:t>
            </a:r>
            <a:r>
              <a:rPr lang="ru-RU" dirty="0"/>
              <a:t>- далее Административный </a:t>
            </a:r>
            <a:r>
              <a:rPr lang="ru-RU" dirty="0" smtClean="0"/>
              <a:t>регламент).</a:t>
            </a:r>
            <a:endParaRPr lang="ru-RU" dirty="0"/>
          </a:p>
          <a:p>
            <a:pPr algn="just"/>
            <a:r>
              <a:rPr lang="ru-RU" dirty="0" smtClean="0"/>
              <a:t>	Заявителями </a:t>
            </a:r>
            <a:r>
              <a:rPr lang="ru-RU" dirty="0"/>
              <a:t>на получение государственной услуги являются работники объектов использования атомной </a:t>
            </a:r>
            <a:r>
              <a:rPr lang="ru-RU" dirty="0" smtClean="0"/>
              <a:t>энергии, </a:t>
            </a:r>
            <a:r>
              <a:rPr lang="ru-RU" dirty="0"/>
              <a:t>перечень должностей которых утвержден постановлением Правительства Российской Федерации от 3 марта 1997 </a:t>
            </a:r>
            <a:r>
              <a:rPr lang="ru-RU" dirty="0" smtClean="0"/>
              <a:t>года </a:t>
            </a:r>
            <a:r>
              <a:rPr lang="ru-RU" dirty="0"/>
              <a:t>N 240 «Об утверждении Перечня должностей работников объектов использования атомной энергии, которые должны получать разрешения Федеральной службы по экологическому, технологическому и атомному надзору на право ведения работ в области использования атомной энергии». </a:t>
            </a:r>
          </a:p>
          <a:p>
            <a:pPr algn="just"/>
            <a:r>
              <a:rPr lang="ru-RU" dirty="0" smtClean="0"/>
              <a:t>	</a:t>
            </a:r>
            <a:r>
              <a:rPr lang="ru-RU" i="1" dirty="0" smtClean="0"/>
              <a:t>Процедура </a:t>
            </a:r>
            <a:r>
              <a:rPr lang="ru-RU" i="1" dirty="0"/>
              <a:t>получения государственной услуги по выдаче разрешений представлена на блок-схеме.</a:t>
            </a:r>
          </a:p>
        </p:txBody>
      </p:sp>
    </p:spTree>
    <p:extLst>
      <p:ext uri="{BB962C8B-B14F-4D97-AF65-F5344CB8AC3E}">
        <p14:creationId xmlns:p14="http://schemas.microsoft.com/office/powerpoint/2010/main" val="160690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1">
            <a:extLst>
              <a:ext uri="{FF2B5EF4-FFF2-40B4-BE49-F238E27FC236}">
                <a16:creationId xmlns="" xmlns:a16="http://schemas.microsoft.com/office/drawing/2014/main" id="{BD87FDC7-0CA5-44C5-A70D-3784EAA3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0A20E9-D319-4B43-92F6-734C4EF1191A}" type="slidenum">
              <a:rPr lang="ru-RU" altLang="ru-RU" sz="120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ru-RU" altLang="ru-RU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5AE1EB6-35B6-48F5-99C7-349ACD499DCC}"/>
              </a:ext>
            </a:extLst>
          </p:cNvPr>
          <p:cNvSpPr/>
          <p:nvPr/>
        </p:nvSpPr>
        <p:spPr>
          <a:xfrm>
            <a:off x="615368" y="74059"/>
            <a:ext cx="8208963" cy="159813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indent="450215" algn="ctr" eaLnBrk="1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ea typeface="Calibri"/>
                <a:cs typeface="Times New Roman"/>
              </a:rPr>
              <a:t>Блок-схема получения услуги по выдаче разрешения:</a:t>
            </a:r>
          </a:p>
          <a:p>
            <a:pPr indent="450215" algn="ctr" eaLnBrk="1" hangingPunct="1">
              <a:lnSpc>
                <a:spcPct val="115000"/>
              </a:lnSpc>
              <a:spcAft>
                <a:spcPts val="0"/>
              </a:spcAft>
              <a:defRPr/>
            </a:pPr>
            <a:endParaRPr lang="ru-RU" sz="3200" b="1" dirty="0" smtClean="0">
              <a:solidFill>
                <a:srgbClr val="0000FF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9142" y="1116267"/>
            <a:ext cx="51614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Заявление и комплект документов в </a:t>
            </a:r>
            <a:r>
              <a:rPr lang="ru-RU" dirty="0" err="1"/>
              <a:t>Ростехнадзор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42116" y="1844824"/>
            <a:ext cx="755546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Предварительное рассмотрение представленных заявителем заявления и </a:t>
            </a:r>
            <a:endParaRPr lang="ru-RU" dirty="0" smtClean="0"/>
          </a:p>
          <a:p>
            <a:pPr algn="ctr"/>
            <a:r>
              <a:rPr lang="ru-RU" dirty="0" smtClean="0"/>
              <a:t>комплекта </a:t>
            </a:r>
            <a:r>
              <a:rPr lang="ru-RU" dirty="0"/>
              <a:t>документов на соответствие установленным требованиям </a:t>
            </a:r>
            <a:endParaRPr lang="ru-RU" dirty="0" smtClean="0"/>
          </a:p>
          <a:p>
            <a:pPr algn="ctr"/>
            <a:r>
              <a:rPr lang="ru-RU" dirty="0" smtClean="0"/>
              <a:t>Административного </a:t>
            </a:r>
            <a:r>
              <a:rPr lang="ru-RU" dirty="0"/>
              <a:t>регламента  (в течение 20 рабочих дней)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4306" y="3159595"/>
            <a:ext cx="583108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Извещение о принятии решения о проведении </a:t>
            </a:r>
            <a:r>
              <a:rPr lang="ru-RU" dirty="0" smtClean="0"/>
              <a:t>проверки</a:t>
            </a:r>
          </a:p>
          <a:p>
            <a:pPr algn="ctr"/>
            <a:r>
              <a:rPr lang="ru-RU" dirty="0" smtClean="0"/>
              <a:t>знаний </a:t>
            </a:r>
            <a:r>
              <a:rPr lang="ru-RU" dirty="0"/>
              <a:t>заявителя (или отказ, возвращение комплекта)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2367" y="4149080"/>
            <a:ext cx="590366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Проверка знаний заявителя в течение 30 рабочих дней </a:t>
            </a:r>
            <a:endParaRPr lang="ru-RU" dirty="0" smtClean="0"/>
          </a:p>
          <a:p>
            <a:pPr algn="ctr"/>
            <a:r>
              <a:rPr lang="ru-RU" dirty="0" smtClean="0"/>
              <a:t>со </a:t>
            </a:r>
            <a:r>
              <a:rPr lang="ru-RU" dirty="0"/>
              <a:t>дня принятия Решения о проведении проверки знаний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9463" y="5162679"/>
            <a:ext cx="702076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Выдача или отказ в выдаче разрешения (в течение 10 рабочих дней) 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ВСЯ ПРОЦЕДУРА ≤ </a:t>
            </a:r>
            <a:r>
              <a:rPr lang="ru-RU" dirty="0">
                <a:solidFill>
                  <a:srgbClr val="FF0000"/>
                </a:solidFill>
              </a:rPr>
              <a:t>60 рабочих дней</a:t>
            </a:r>
          </a:p>
        </p:txBody>
      </p:sp>
      <p:cxnSp>
        <p:nvCxnSpPr>
          <p:cNvPr id="11" name="Прямая со стрелкой 10"/>
          <p:cNvCxnSpPr>
            <a:stCxn id="3" idx="2"/>
            <a:endCxn id="6" idx="0"/>
          </p:cNvCxnSpPr>
          <p:nvPr/>
        </p:nvCxnSpPr>
        <p:spPr>
          <a:xfrm flipH="1">
            <a:off x="4719849" y="1672189"/>
            <a:ext cx="1" cy="172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2"/>
            <a:endCxn id="7" idx="0"/>
          </p:cNvCxnSpPr>
          <p:nvPr/>
        </p:nvCxnSpPr>
        <p:spPr>
          <a:xfrm flipH="1">
            <a:off x="4719848" y="2768154"/>
            <a:ext cx="1" cy="391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</p:cNvCxnSpPr>
          <p:nvPr/>
        </p:nvCxnSpPr>
        <p:spPr>
          <a:xfrm flipH="1">
            <a:off x="4719847" y="3805926"/>
            <a:ext cx="1" cy="322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694009" y="4771238"/>
            <a:ext cx="1" cy="391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2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599" y="1844824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022" y="4319430"/>
            <a:ext cx="2433370" cy="2344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44DC2-2D0D-4B4B-8FDB-E2CDFC62F53C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4848" y="260648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u="sng" dirty="0" smtClean="0"/>
              <a:t>В </a:t>
            </a:r>
            <a:r>
              <a:rPr lang="ru-RU" sz="2000" u="sng" dirty="0"/>
              <a:t>ходе процедуры выдачи разрешений</a:t>
            </a:r>
            <a:r>
              <a:rPr lang="ru-RU" sz="2000" dirty="0"/>
              <a:t>, установленной в Административном регламенте по выдаче разрешений, </a:t>
            </a:r>
            <a:r>
              <a:rPr lang="ru-RU" sz="2000" dirty="0" err="1"/>
              <a:t>Ростехнадзор</a:t>
            </a:r>
            <a:r>
              <a:rPr lang="ru-RU" sz="2000" dirty="0"/>
              <a:t> (регулирующий орган) оценивает у руководителей и специалистов, которым выдаются разрешения</a:t>
            </a:r>
            <a:r>
              <a:rPr lang="ru-RU" sz="2000" dirty="0" smtClean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21365"/>
            <a:ext cx="5976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algn="just"/>
            <a:r>
              <a:rPr lang="ru-RU" sz="2000" dirty="0" smtClean="0"/>
              <a:t>1) уровень </a:t>
            </a:r>
            <a:r>
              <a:rPr lang="ru-RU" sz="2000" dirty="0"/>
              <a:t>теоретических знаний норм и правил в области использования атомной энергии у кандидата;</a:t>
            </a:r>
          </a:p>
          <a:p>
            <a:endParaRPr lang="ru-RU" sz="2000" dirty="0"/>
          </a:p>
          <a:p>
            <a:pPr algn="just"/>
            <a:r>
              <a:rPr lang="ru-RU" sz="2000" dirty="0"/>
              <a:t>2) приобретенные кандидатом практические навыки на разрешаемый вид деятельности;</a:t>
            </a:r>
          </a:p>
          <a:p>
            <a:endParaRPr lang="ru-RU" sz="2000" dirty="0"/>
          </a:p>
          <a:p>
            <a:pPr algn="just"/>
            <a:r>
              <a:rPr lang="ru-RU" sz="2000" dirty="0"/>
              <a:t>3) состояние физического здоровья кандидата;</a:t>
            </a:r>
          </a:p>
          <a:p>
            <a:endParaRPr lang="ru-RU" sz="2000" dirty="0"/>
          </a:p>
          <a:p>
            <a:pPr algn="just"/>
            <a:r>
              <a:rPr lang="ru-RU" sz="2000" dirty="0"/>
              <a:t>4) психофизическую пригодность кандидата осуществлять заявленную деятельность;</a:t>
            </a:r>
          </a:p>
          <a:p>
            <a:endParaRPr lang="ru-RU" sz="2000" dirty="0"/>
          </a:p>
          <a:p>
            <a:pPr algn="just"/>
            <a:r>
              <a:rPr lang="ru-RU" sz="2000" dirty="0"/>
              <a:t>5) наличие и содержание должностных инструкций.</a:t>
            </a:r>
          </a:p>
        </p:txBody>
      </p:sp>
    </p:spTree>
    <p:extLst>
      <p:ext uri="{BB962C8B-B14F-4D97-AF65-F5344CB8AC3E}">
        <p14:creationId xmlns:p14="http://schemas.microsoft.com/office/powerpoint/2010/main" val="92671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44DC2-2D0D-4B4B-8FDB-E2CDFC62F53C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198" y="404664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u="sng" dirty="0" smtClean="0"/>
              <a:t>В </a:t>
            </a:r>
            <a:r>
              <a:rPr lang="ru-RU" sz="2000" u="sng" dirty="0"/>
              <a:t>ходе процедуры </a:t>
            </a:r>
            <a:r>
              <a:rPr lang="ru-RU" sz="2000" u="sng" dirty="0" smtClean="0"/>
              <a:t>продления </a:t>
            </a:r>
            <a:r>
              <a:rPr lang="ru-RU" sz="2000" u="sng" dirty="0"/>
              <a:t>действия </a:t>
            </a:r>
            <a:r>
              <a:rPr lang="ru-RU" sz="2000" u="sng" dirty="0" smtClean="0"/>
              <a:t>разрешений</a:t>
            </a:r>
            <a:r>
              <a:rPr lang="ru-RU" sz="2000" dirty="0" smtClean="0"/>
              <a:t> персоналу </a:t>
            </a:r>
            <a:r>
              <a:rPr lang="ru-RU" sz="2000" dirty="0"/>
              <a:t>атомных </a:t>
            </a:r>
            <a:r>
              <a:rPr lang="ru-RU" sz="2000" dirty="0" smtClean="0"/>
              <a:t>станций, а также во время инспекций </a:t>
            </a:r>
            <a:r>
              <a:rPr lang="ru-RU" sz="2000" dirty="0"/>
              <a:t>поднадзорных АЭС, </a:t>
            </a:r>
            <a:r>
              <a:rPr lang="ru-RU" sz="2000" dirty="0" smtClean="0"/>
              <a:t>проверяются: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1) обязательность </a:t>
            </a:r>
            <a:r>
              <a:rPr lang="ru-RU" sz="2000" dirty="0"/>
              <a:t>прохождения ежегодной подготовки персонала на учебных тренажерах;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2) выполнение ежегодных программ противоаварийных тренировок;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3) анализируются все случаи нарушений в работе атомных станций, в том числе по причинам человеческого и организационного фактора с целью разработки корректирующих мероприятий. </a:t>
            </a:r>
            <a:r>
              <a:rPr lang="ru-RU" sz="2000" dirty="0" err="1"/>
              <a:t>Ростехнадзор</a:t>
            </a:r>
            <a:r>
              <a:rPr lang="ru-RU" sz="2000" dirty="0"/>
              <a:t> по необходимости оформляет </a:t>
            </a:r>
            <a:r>
              <a:rPr lang="ru-RU" sz="2000" dirty="0" smtClean="0"/>
              <a:t>предписание, в котором требует </a:t>
            </a:r>
            <a:r>
              <a:rPr lang="ru-RU" sz="2000" dirty="0"/>
              <a:t>изменить соответствующую процедуру или </a:t>
            </a:r>
            <a:r>
              <a:rPr lang="ru-RU" sz="2000" dirty="0" smtClean="0"/>
              <a:t>обеспечить строгое исполнение существующих </a:t>
            </a:r>
            <a:r>
              <a:rPr lang="ru-RU" sz="2000" dirty="0"/>
              <a:t>процедур/инструкций/стандартов</a:t>
            </a:r>
            <a:r>
              <a:rPr lang="ru-RU" sz="2000" dirty="0" smtClean="0"/>
              <a:t>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4) отслеживается </a:t>
            </a:r>
            <a:r>
              <a:rPr lang="ru-RU" sz="2000" dirty="0" smtClean="0"/>
              <a:t>выполнение </a:t>
            </a:r>
            <a:r>
              <a:rPr lang="ru-RU" sz="2000" dirty="0"/>
              <a:t>корректирующих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301130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875" y="4209542"/>
            <a:ext cx="2482279" cy="188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08" y="4506375"/>
            <a:ext cx="20542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44DC2-2D0D-4B4B-8FDB-E2CDFC62F53C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4" y="404664"/>
            <a:ext cx="85807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u="sng" dirty="0" smtClean="0"/>
              <a:t>Всего </a:t>
            </a:r>
            <a:r>
              <a:rPr lang="ru-RU" u="sng" dirty="0"/>
              <a:t>за 2021 год </a:t>
            </a:r>
            <a:r>
              <a:rPr lang="ru-RU" dirty="0"/>
              <a:t>отделом по надзору за ЯРБ АЭС Северо-Европейского межрегионального территориального управления по надзору за ядерной и радиационной безопасностью Ростехнадзора </a:t>
            </a:r>
            <a:r>
              <a:rPr lang="ru-RU" dirty="0" smtClean="0"/>
              <a:t>было:</a:t>
            </a:r>
          </a:p>
          <a:p>
            <a:pPr algn="just"/>
            <a:endParaRPr lang="ru-RU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0000FF"/>
                </a:solidFill>
              </a:rPr>
              <a:t>выдано</a:t>
            </a:r>
            <a:r>
              <a:rPr lang="ru-RU" dirty="0"/>
              <a:t> </a:t>
            </a:r>
            <a:r>
              <a:rPr lang="ru-RU" b="1" dirty="0">
                <a:solidFill>
                  <a:srgbClr val="0000FF"/>
                </a:solidFill>
              </a:rPr>
              <a:t>145 разрешений </a:t>
            </a:r>
            <a:r>
              <a:rPr lang="ru-RU" dirty="0"/>
              <a:t>на право ведения работ в области использования атомной энергии, </a:t>
            </a:r>
            <a:endParaRPr lang="ru-RU" dirty="0" smtClean="0"/>
          </a:p>
          <a:p>
            <a:pPr algn="just"/>
            <a:endParaRPr lang="ru-RU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отказано</a:t>
            </a:r>
            <a:r>
              <a:rPr lang="ru-RU" dirty="0" smtClean="0"/>
              <a:t> </a:t>
            </a:r>
            <a:r>
              <a:rPr lang="ru-RU" dirty="0"/>
              <a:t>в выдаче разрешений по причине отрицательного результата проверки знаний – </a:t>
            </a:r>
            <a:r>
              <a:rPr lang="ru-RU" b="1" dirty="0">
                <a:solidFill>
                  <a:srgbClr val="FF0000"/>
                </a:solidFill>
              </a:rPr>
              <a:t>8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</a:t>
            </a:r>
            <a:r>
              <a:rPr lang="ru-RU" u="sng" dirty="0" smtClean="0"/>
              <a:t>В </a:t>
            </a:r>
            <a:r>
              <a:rPr lang="ru-RU" u="sng" dirty="0"/>
              <a:t>текущем 2022 году </a:t>
            </a:r>
            <a:r>
              <a:rPr lang="ru-RU" b="1" dirty="0">
                <a:solidFill>
                  <a:srgbClr val="0000FF"/>
                </a:solidFill>
              </a:rPr>
              <a:t>выдано 107 </a:t>
            </a:r>
            <a:r>
              <a:rPr lang="ru-RU" dirty="0"/>
              <a:t>разрешений, </a:t>
            </a:r>
            <a:r>
              <a:rPr lang="ru-RU" b="1" dirty="0">
                <a:solidFill>
                  <a:srgbClr val="FF0000"/>
                </a:solidFill>
              </a:rPr>
              <a:t>отказано</a:t>
            </a:r>
            <a:r>
              <a:rPr lang="ru-RU" dirty="0"/>
              <a:t> в выдаче разрешений по причине отрицательного результата проверки знаний – </a:t>
            </a:r>
            <a:r>
              <a:rPr lang="ru-RU" b="1" dirty="0">
                <a:solidFill>
                  <a:srgbClr val="FF0000"/>
                </a:solidFill>
              </a:rPr>
              <a:t>2</a:t>
            </a:r>
            <a:r>
              <a:rPr lang="ru-RU" dirty="0"/>
              <a:t> (по состоянию на сентябрь 2022). 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24701"/>
            <a:ext cx="2160711" cy="227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2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44DC2-2D0D-4B4B-8FDB-E2CDFC62F53C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Многолетний </a:t>
            </a:r>
            <a:r>
              <a:rPr lang="ru-RU" sz="2000" dirty="0"/>
              <a:t>опыт эксплуатации атомных станций показывает, что причины возникновения большинства аварий и инцидентов так или иначе связаны с поведением людей, их отношением к проблемам безопасности. </a:t>
            </a:r>
          </a:p>
          <a:p>
            <a:pPr algn="just"/>
            <a:r>
              <a:rPr lang="ru-RU" sz="2000" dirty="0" smtClean="0"/>
              <a:t>	</a:t>
            </a:r>
            <a:r>
              <a:rPr lang="ru-RU" sz="2000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87416" y="4765826"/>
            <a:ext cx="5256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    Курская атомная станция </a:t>
            </a:r>
          </a:p>
          <a:p>
            <a:pPr algn="ctr"/>
            <a:r>
              <a:rPr lang="en-US" sz="1600" i="1" dirty="0" smtClean="0"/>
              <a:t>URL</a:t>
            </a:r>
            <a:r>
              <a:rPr lang="ru-RU" sz="1600" i="1" dirty="0" smtClean="0"/>
              <a:t>: </a:t>
            </a:r>
            <a:r>
              <a:rPr lang="en-US" sz="1600" i="1" dirty="0" smtClean="0"/>
              <a:t>https</a:t>
            </a:r>
            <a:r>
              <a:rPr lang="en-US" sz="1600" i="1" dirty="0"/>
              <a:t>://images.app.goo.gl/kFQFQ14cxndxvWVk9</a:t>
            </a:r>
            <a:endParaRPr lang="ru-RU" sz="16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50054"/>
            <a:ext cx="45910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008" y="1772816"/>
            <a:ext cx="36724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коллективах АЭС и эксплуатирующих организаций необходимо формировать атмосферу </a:t>
            </a:r>
            <a:r>
              <a:rPr lang="ru-RU" sz="2000" dirty="0" smtClean="0"/>
              <a:t>открытости. </a:t>
            </a:r>
            <a:r>
              <a:rPr lang="ru-RU" sz="2000" dirty="0"/>
              <a:t>Таким образом достигается всеобщая психологическая настроенность на безопасность, которая предполагает самокритичность и самопроверку, исключает благодушие и предусматривает развитие чувства персональной ответственности и общего саморегулирования в вопросах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4210715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01806"/>
            <a:ext cx="3096344" cy="325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44DC2-2D0D-4B4B-8FDB-E2CDFC62F53C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12976"/>
            <a:ext cx="42484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Только </a:t>
            </a:r>
            <a:r>
              <a:rPr lang="ru-RU" sz="2000" dirty="0"/>
              <a:t>высокий уровень культуры безопасности может обеспечить требуемый уровень безопасности </a:t>
            </a:r>
            <a:r>
              <a:rPr lang="ru-RU" sz="2000" dirty="0" smtClean="0"/>
              <a:t>атомных станций </a:t>
            </a:r>
            <a:r>
              <a:rPr lang="ru-RU" sz="2000" dirty="0"/>
              <a:t>и доверие общественности, в том числе, международного сообщества, к атомной энергетике.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764704"/>
            <a:ext cx="79208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b="1" i="1" dirty="0" smtClean="0"/>
              <a:t>Таким </a:t>
            </a:r>
            <a:r>
              <a:rPr lang="ru-RU" sz="2000" b="1" i="1" dirty="0"/>
              <a:t>образом достигается всеобщая психологическая настроенность на безопасность, которая предполагает самокритичность и самопроверку и предусматривает развитие чувства персональной ответственности и общего саморегулирования в вопросах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439944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1">
            <a:extLst>
              <a:ext uri="{FF2B5EF4-FFF2-40B4-BE49-F238E27FC236}">
                <a16:creationId xmlns="" xmlns:a16="http://schemas.microsoft.com/office/drawing/2014/main" id="{BD87FDC7-0CA5-44C5-A70D-3784EAA3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0A20E9-D319-4B43-92F6-734C4EF1191A}" type="slidenum">
              <a:rPr lang="ru-RU" altLang="ru-RU" sz="120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ru-RU" altLang="ru-RU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548680"/>
            <a:ext cx="6192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77281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/>
              <a:t>Северо-Европейского МТУ по надзору за ЯРБ </a:t>
            </a:r>
            <a:r>
              <a:rPr lang="ru-RU" sz="2800" dirty="0" smtClean="0"/>
              <a:t>Ростехнадзора</a:t>
            </a:r>
          </a:p>
          <a:p>
            <a:endParaRPr lang="ru-RU" sz="2800" dirty="0"/>
          </a:p>
          <a:p>
            <a:r>
              <a:rPr lang="ru-RU" sz="2800" dirty="0"/>
              <a:t>Тел.: </a:t>
            </a:r>
            <a:r>
              <a:rPr lang="ru-RU" sz="2800" dirty="0" smtClean="0"/>
              <a:t>(812) 346-19-16</a:t>
            </a:r>
          </a:p>
          <a:p>
            <a:r>
              <a:rPr lang="en-US" sz="2800" dirty="0" smtClean="0"/>
              <a:t>E-mail</a:t>
            </a:r>
            <a:r>
              <a:rPr lang="ru-RU" sz="2800" dirty="0" smtClean="0"/>
              <a:t>: </a:t>
            </a:r>
            <a:r>
              <a:rPr lang="en-US" sz="2800" dirty="0" smtClean="0"/>
              <a:t>se-nrs@gosnadzor.ru</a:t>
            </a:r>
            <a:endParaRPr lang="ru-RU" sz="2800" dirty="0"/>
          </a:p>
        </p:txBody>
      </p:sp>
      <p:pic>
        <p:nvPicPr>
          <p:cNvPr id="7170" name="Picture 2" descr="C:\Users\Ирина\Desktop\Сентябрь\depositphotos_26432899-stock-photo-red-let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07343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>
            <a:extLst>
              <a:ext uri="{FF2B5EF4-FFF2-40B4-BE49-F238E27FC236}">
                <a16:creationId xmlns="" xmlns:a16="http://schemas.microsoft.com/office/drawing/2014/main" id="{6F5C743E-39AC-4351-A7C2-712B8AE79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3627912-8913-48DA-9147-EB01E7F77092}" type="slidenum">
              <a:rPr lang="ru-RU" altLang="ru-RU" sz="120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ru-RU" altLang="ru-RU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8778" y="1126772"/>
            <a:ext cx="51057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Культура </a:t>
            </a:r>
            <a:r>
              <a:rPr lang="ru-RU" sz="2000" dirty="0"/>
              <a:t>безопасности – это квалификационная и </a:t>
            </a:r>
            <a:r>
              <a:rPr lang="ru-RU" sz="2000" dirty="0" smtClean="0"/>
              <a:t>психологическая готовность </a:t>
            </a:r>
            <a:r>
              <a:rPr lang="ru-RU" sz="2000" dirty="0"/>
              <a:t>всех лиц, при </a:t>
            </a:r>
            <a:r>
              <a:rPr lang="ru-RU" sz="2000" dirty="0" smtClean="0"/>
              <a:t>которой обеспечение </a:t>
            </a:r>
            <a:r>
              <a:rPr lang="ru-RU" sz="2000" dirty="0"/>
              <a:t>безопасности </a:t>
            </a:r>
            <a:r>
              <a:rPr lang="ru-RU" sz="2000" dirty="0" smtClean="0"/>
              <a:t>атомных станций является приоритетной </a:t>
            </a:r>
            <a:r>
              <a:rPr lang="ru-RU" sz="2000" dirty="0"/>
              <a:t>целью и внутренней потребностью</a:t>
            </a:r>
            <a:r>
              <a:rPr lang="ru-RU" sz="2000" dirty="0" smtClean="0"/>
              <a:t>, приводящей </a:t>
            </a:r>
            <a:r>
              <a:rPr lang="ru-RU" sz="2000" dirty="0"/>
              <a:t>к самосознанию </a:t>
            </a:r>
            <a:r>
              <a:rPr lang="ru-RU" sz="2000" dirty="0" smtClean="0"/>
              <a:t>ответственности и </a:t>
            </a:r>
            <a:r>
              <a:rPr lang="ru-RU" sz="2000" dirty="0"/>
              <a:t>к самоконтролю при выполнении всех работ, влияющих на безопасность</a:t>
            </a:r>
            <a:r>
              <a:rPr lang="ru-RU" sz="2000" dirty="0" smtClean="0"/>
              <a:t>.</a:t>
            </a:r>
          </a:p>
          <a:p>
            <a:pPr algn="just"/>
            <a:endParaRPr lang="ru-RU" sz="2000" i="1" dirty="0" smtClean="0">
              <a:solidFill>
                <a:srgbClr val="0000FF"/>
              </a:solidFill>
            </a:endParaRPr>
          </a:p>
          <a:p>
            <a:pPr algn="just"/>
            <a:r>
              <a:rPr lang="ru-RU" sz="2000" i="1" dirty="0" smtClean="0">
                <a:solidFill>
                  <a:srgbClr val="0000FF"/>
                </a:solidFill>
              </a:rPr>
              <a:t>Хотя </a:t>
            </a:r>
            <a:r>
              <a:rPr lang="ru-RU" sz="2000" i="1" dirty="0">
                <a:solidFill>
                  <a:srgbClr val="0000FF"/>
                </a:solidFill>
              </a:rPr>
              <a:t>ответственность за обеспечение безопасности лежит на эксплуатирующей </a:t>
            </a:r>
            <a:r>
              <a:rPr lang="ru-RU" sz="2000" i="1" dirty="0" smtClean="0">
                <a:solidFill>
                  <a:srgbClr val="0000FF"/>
                </a:solidFill>
              </a:rPr>
              <a:t>организации и АС,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39123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7877" y="47667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БЕЗОПАСНОСТЬ - ЭТО ОБЯЗАННОСТЬ </a:t>
            </a:r>
            <a:r>
              <a:rPr lang="ru-RU" sz="2800" b="1" dirty="0" smtClean="0">
                <a:solidFill>
                  <a:srgbClr val="0000FF"/>
                </a:solidFill>
              </a:rPr>
              <a:t>КАЖДОГО!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408349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FF0000"/>
                </a:solidFill>
              </a:rPr>
              <a:t>регулирующий орган  оказывает </a:t>
            </a:r>
            <a:r>
              <a:rPr lang="ru-RU" sz="2000" i="1" dirty="0">
                <a:solidFill>
                  <a:srgbClr val="FF0000"/>
                </a:solidFill>
              </a:rPr>
              <a:t>непосредственное влияние на культуру безопасности на атомных станциях и в эксплуатирующих организациях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1">
            <a:extLst>
              <a:ext uri="{FF2B5EF4-FFF2-40B4-BE49-F238E27FC236}">
                <a16:creationId xmlns="" xmlns:a16="http://schemas.microsoft.com/office/drawing/2014/main" id="{BD87FDC7-0CA5-44C5-A70D-3784EAA3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0A20E9-D319-4B43-92F6-734C4EF1191A}" type="slidenum">
              <a:rPr lang="ru-RU" altLang="ru-RU" sz="120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ru-RU" altLang="ru-RU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92696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Под </a:t>
            </a:r>
            <a:r>
              <a:rPr lang="ru-RU" sz="2000" dirty="0"/>
              <a:t>надзором Северо-Европейского </a:t>
            </a:r>
            <a:r>
              <a:rPr lang="ru-RU" sz="2000" dirty="0" smtClean="0"/>
              <a:t>МТУ по </a:t>
            </a:r>
            <a:r>
              <a:rPr lang="ru-RU" sz="2000" dirty="0"/>
              <a:t>надзору за </a:t>
            </a:r>
            <a:r>
              <a:rPr lang="ru-RU" sz="2000" dirty="0" smtClean="0"/>
              <a:t>ЯРБ Ростехнадзора </a:t>
            </a:r>
            <a:r>
              <a:rPr lang="ru-RU" sz="2000" dirty="0"/>
              <a:t>находятся </a:t>
            </a:r>
            <a:r>
              <a:rPr lang="ru-RU" sz="2000" dirty="0">
                <a:solidFill>
                  <a:srgbClr val="0000FF"/>
                </a:solidFill>
              </a:rPr>
              <a:t>Курская, Ленинградская и Смоленская атомные станции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i="1" dirty="0" smtClean="0"/>
              <a:t>Всего:</a:t>
            </a:r>
            <a:r>
              <a:rPr lang="ru-RU" sz="2000" dirty="0" smtClean="0"/>
              <a:t> </a:t>
            </a:r>
            <a:endParaRPr lang="ru-RU" sz="2000" dirty="0"/>
          </a:p>
          <a:p>
            <a:pPr algn="just"/>
            <a:r>
              <a:rPr lang="ru-RU" sz="2000" dirty="0" smtClean="0"/>
              <a:t>- </a:t>
            </a:r>
            <a:r>
              <a:rPr lang="ru-RU" sz="2000" dirty="0"/>
              <a:t>11 эксплуатируемых энергоблоков, из них 9 с реакторами РБМК-1000 и 2</a:t>
            </a:r>
            <a:r>
              <a:rPr lang="ru-RU" sz="2000" dirty="0" smtClean="0"/>
              <a:t> </a:t>
            </a:r>
            <a:r>
              <a:rPr lang="ru-RU" sz="2000" dirty="0"/>
              <a:t>с реактором ВВЭР-1200;</a:t>
            </a:r>
          </a:p>
          <a:p>
            <a:pPr algn="just"/>
            <a:r>
              <a:rPr lang="ru-RU" sz="2000" dirty="0" smtClean="0"/>
              <a:t>- </a:t>
            </a:r>
            <a:r>
              <a:rPr lang="ru-RU" sz="2000" dirty="0"/>
              <a:t>2 энергоблока РБМК-1000, находящиеся на стадии вывода из эксплуатации; </a:t>
            </a:r>
          </a:p>
          <a:p>
            <a:pPr algn="just"/>
            <a:r>
              <a:rPr lang="ru-RU" sz="2000" dirty="0" smtClean="0"/>
              <a:t>- </a:t>
            </a:r>
            <a:r>
              <a:rPr lang="ru-RU" sz="2000" dirty="0"/>
              <a:t>2 строящихся энергоблока ВВЭР-1200; </a:t>
            </a:r>
          </a:p>
          <a:p>
            <a:pPr algn="just"/>
            <a:r>
              <a:rPr lang="ru-RU" sz="2000" dirty="0" smtClean="0"/>
              <a:t>- 3 </a:t>
            </a:r>
            <a:r>
              <a:rPr lang="ru-RU" sz="2000" dirty="0"/>
              <a:t>хранилища отработавшего ядерного топлива, а также входящие в состав атомных станций хранилища и пункты переработки радиоактивных отходов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pPr algn="just"/>
            <a:r>
              <a:rPr lang="ru-RU" sz="2000" i="1" dirty="0" smtClean="0"/>
              <a:t>На </a:t>
            </a:r>
            <a:r>
              <a:rPr lang="ru-RU" sz="2000" i="1" dirty="0"/>
              <a:t>каждой поднадзорной АЭС находятся 2 резидентных инспектора Северо-Европейского </a:t>
            </a:r>
            <a:r>
              <a:rPr lang="ru-RU" sz="2000" i="1" dirty="0" smtClean="0"/>
              <a:t>МТУ по </a:t>
            </a:r>
            <a:r>
              <a:rPr lang="ru-RU" sz="2000" i="1" dirty="0"/>
              <a:t>надзору за </a:t>
            </a:r>
            <a:r>
              <a:rPr lang="ru-RU" sz="2000" i="1" dirty="0" smtClean="0"/>
              <a:t>ЯРБ </a:t>
            </a:r>
            <a:r>
              <a:rPr lang="ru-RU" sz="2000" i="1" dirty="0"/>
              <a:t>Ростехнадзора, которые осуществляют контрольно-надзорные мероприятия в режиме постоянного государственного надзора. </a:t>
            </a:r>
          </a:p>
        </p:txBody>
      </p:sp>
    </p:spTree>
    <p:extLst>
      <p:ext uri="{BB962C8B-B14F-4D97-AF65-F5344CB8AC3E}">
        <p14:creationId xmlns:p14="http://schemas.microsoft.com/office/powerpoint/2010/main" val="10710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1">
            <a:extLst>
              <a:ext uri="{FF2B5EF4-FFF2-40B4-BE49-F238E27FC236}">
                <a16:creationId xmlns="" xmlns:a16="http://schemas.microsoft.com/office/drawing/2014/main" id="{BD87FDC7-0CA5-44C5-A70D-3784EAA3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0A20E9-D319-4B43-92F6-734C4EF1191A}" type="slidenum">
              <a:rPr lang="ru-RU" altLang="ru-RU" sz="120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ru-RU" altLang="ru-RU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332656"/>
            <a:ext cx="82809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Осуществляемые регулирующим </a:t>
            </a:r>
            <a:r>
              <a:rPr lang="ru-RU" sz="2000" dirty="0" smtClean="0"/>
              <a:t>органом </a:t>
            </a:r>
            <a:r>
              <a:rPr lang="ru-RU" sz="2000" dirty="0"/>
              <a:t>инспекции и контроль за соблюдением правил служат важным средством мониторинга ядерной безопасности на атомных станциях</a:t>
            </a:r>
            <a:r>
              <a:rPr lang="ru-RU" sz="2000" dirty="0" smtClean="0"/>
              <a:t>. 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87500" y="5380721"/>
            <a:ext cx="8376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При анализе всех выявленных за последние 3 года нарушений установлено, что число нарушений, связанных с несоблюдением культуры безопасности, занимает более 30%. </a:t>
            </a:r>
            <a:endParaRPr lang="ru-RU" sz="2000" i="1" dirty="0"/>
          </a:p>
        </p:txBody>
      </p:sp>
      <p:pic>
        <p:nvPicPr>
          <p:cNvPr id="3074" name="Picture 2" descr="C:\Users\i.navrotskaya\Desktop\ФОРУМ\Рисунок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32985"/>
            <a:ext cx="666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2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1">
            <a:extLst>
              <a:ext uri="{FF2B5EF4-FFF2-40B4-BE49-F238E27FC236}">
                <a16:creationId xmlns="" xmlns:a16="http://schemas.microsoft.com/office/drawing/2014/main" id="{BD87FDC7-0CA5-44C5-A70D-3784EAA3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0A20E9-D319-4B43-92F6-734C4EF1191A}" type="slidenum">
              <a:rPr lang="ru-RU" altLang="ru-RU" sz="120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ru-RU" altLang="ru-RU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8"/>
            <a:ext cx="871296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00FF"/>
                </a:solidFill>
              </a:rPr>
              <a:t>В качестве </a:t>
            </a:r>
            <a:r>
              <a:rPr lang="ru-RU" sz="2000" b="1" i="1" dirty="0">
                <a:solidFill>
                  <a:srgbClr val="0000FF"/>
                </a:solidFill>
              </a:rPr>
              <a:t>нормативных инструментов</a:t>
            </a:r>
            <a:r>
              <a:rPr lang="ru-RU" sz="2000" i="1" dirty="0">
                <a:solidFill>
                  <a:srgbClr val="0000FF"/>
                </a:solidFill>
              </a:rPr>
              <a:t>, применяемых </a:t>
            </a:r>
            <a:r>
              <a:rPr lang="ru-RU" sz="2000" i="1" dirty="0" err="1">
                <a:solidFill>
                  <a:srgbClr val="0000FF"/>
                </a:solidFill>
              </a:rPr>
              <a:t>Ростехнадзором</a:t>
            </a:r>
            <a:r>
              <a:rPr lang="ru-RU" sz="2000" i="1" dirty="0">
                <a:solidFill>
                  <a:srgbClr val="0000FF"/>
                </a:solidFill>
              </a:rPr>
              <a:t>, для регулирования культуры безопасности на атомных станциях и в эксплуатирующих организациях </a:t>
            </a:r>
            <a:r>
              <a:rPr lang="ru-RU" sz="2000" i="1" dirty="0" smtClean="0">
                <a:solidFill>
                  <a:srgbClr val="0000FF"/>
                </a:solidFill>
              </a:rPr>
              <a:t>можно назвать следующие: </a:t>
            </a:r>
          </a:p>
          <a:p>
            <a:endParaRPr lang="ru-RU" sz="2000" i="1" dirty="0">
              <a:solidFill>
                <a:srgbClr val="0000FF"/>
              </a:solidFill>
            </a:endParaRPr>
          </a:p>
          <a:p>
            <a:pPr algn="just"/>
            <a:r>
              <a:rPr lang="ru-RU" u="sng" dirty="0" smtClean="0"/>
              <a:t>- пункты </a:t>
            </a:r>
            <a:r>
              <a:rPr lang="ru-RU" u="sng" dirty="0"/>
              <a:t>1.2.21, 1.2.22, 4.3.4 </a:t>
            </a:r>
            <a:r>
              <a:rPr lang="ru-RU" dirty="0"/>
              <a:t>федеральных норм и правил в области использования атомной энергии «Общие положения обеспечения безопасности атомных станций» (</a:t>
            </a:r>
            <a:r>
              <a:rPr lang="ru-RU" u="sng" dirty="0"/>
              <a:t>НП-001-15</a:t>
            </a:r>
            <a:r>
              <a:rPr lang="ru-RU" dirty="0"/>
              <a:t>), утвержденных приказом Федеральной службы по экологическому, технологическому и атомному надзору от 17 декабря 2015 г. N </a:t>
            </a:r>
            <a:r>
              <a:rPr lang="ru-RU" dirty="0" smtClean="0"/>
              <a:t>522;</a:t>
            </a:r>
          </a:p>
          <a:p>
            <a:pPr marL="285750" indent="-285750" algn="just">
              <a:buFontTx/>
              <a:buChar char="-"/>
            </a:pPr>
            <a:endParaRPr lang="ru-RU" dirty="0" smtClean="0"/>
          </a:p>
          <a:p>
            <a:pPr algn="just"/>
            <a:r>
              <a:rPr lang="ru-RU" dirty="0" smtClean="0"/>
              <a:t>- </a:t>
            </a:r>
            <a:r>
              <a:rPr lang="ru-RU" u="sng" dirty="0" smtClean="0"/>
              <a:t>подпункт 2 пункта 16 </a:t>
            </a:r>
            <a:r>
              <a:rPr lang="ru-RU" dirty="0" smtClean="0"/>
              <a:t>федеральных норм и правил в области использования атомной энергии «Требования к программам обеспечения качества для объектов использования атомной энергии» (</a:t>
            </a:r>
            <a:r>
              <a:rPr lang="ru-RU" u="sng" dirty="0" smtClean="0"/>
              <a:t>НП-090-11</a:t>
            </a:r>
            <a:r>
              <a:rPr lang="ru-RU" dirty="0" smtClean="0"/>
              <a:t>), утвержденных приказом Федеральной службы по экологическому, технологическому и атомному надзору от 07.02.2012 N 85.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Кроме </a:t>
            </a:r>
            <a:r>
              <a:rPr lang="ru-RU" dirty="0"/>
              <a:t>того, </a:t>
            </a:r>
            <a:r>
              <a:rPr lang="ru-RU" dirty="0" err="1"/>
              <a:t>Ростехнадзором</a:t>
            </a:r>
            <a:r>
              <a:rPr lang="ru-RU" dirty="0"/>
              <a:t> разработано  </a:t>
            </a:r>
            <a:r>
              <a:rPr lang="ru-RU" u="sng" dirty="0"/>
              <a:t>Руководство по безопасности </a:t>
            </a:r>
            <a:r>
              <a:rPr lang="ru-RU" dirty="0"/>
              <a:t>при использовании атомной энергии «Рекомендации по формированию и поддержанию культуры безопасности на атомных станциях и в эксплуатирующих организациях атомных станций» (</a:t>
            </a:r>
            <a:r>
              <a:rPr lang="ru-RU" u="sng" dirty="0"/>
              <a:t>РБ-129-17</a:t>
            </a:r>
            <a:r>
              <a:rPr lang="ru-RU" dirty="0"/>
              <a:t>) специально предназначенное для руководителей и работников эксплуатирующих организаций и атомных станций в целях содействия соблюдению требований, указанных в НП-001-15 по формированию и поддержанию культуры безопасности на атомных станциях и в эксплуатирующих организациях. </a:t>
            </a:r>
          </a:p>
        </p:txBody>
      </p:sp>
    </p:spTree>
    <p:extLst>
      <p:ext uri="{BB962C8B-B14F-4D97-AF65-F5344CB8AC3E}">
        <p14:creationId xmlns:p14="http://schemas.microsoft.com/office/powerpoint/2010/main" val="90558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1">
            <a:extLst>
              <a:ext uri="{FF2B5EF4-FFF2-40B4-BE49-F238E27FC236}">
                <a16:creationId xmlns="" xmlns:a16="http://schemas.microsoft.com/office/drawing/2014/main" id="{BD87FDC7-0CA5-44C5-A70D-3784EAA3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0A20E9-D319-4B43-92F6-734C4EF1191A}" type="slidenum">
              <a:rPr lang="ru-RU" altLang="ru-RU" sz="120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ru-RU" altLang="ru-RU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763" y="188640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</a:rPr>
              <a:t>В НП-001-15 установлены следующие принципы формирования и поддержания </a:t>
            </a:r>
            <a:r>
              <a:rPr lang="ru-RU" sz="2800" b="1" dirty="0" smtClean="0">
                <a:solidFill>
                  <a:srgbClr val="0000FF"/>
                </a:solidFill>
              </a:rPr>
              <a:t>культуры безопасности</a:t>
            </a:r>
            <a:r>
              <a:rPr lang="ru-RU" sz="2800" b="1" dirty="0">
                <a:solidFill>
                  <a:srgbClr val="0000FF"/>
                </a:solidFill>
              </a:rPr>
              <a:t>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29" y="1772816"/>
            <a:ext cx="370681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762" y="1543389"/>
            <a:ext cx="511256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dirty="0" smtClean="0"/>
              <a:t>приоритет </a:t>
            </a:r>
            <a:r>
              <a:rPr lang="ru-RU" dirty="0"/>
              <a:t>безопасности; </a:t>
            </a:r>
            <a:endParaRPr lang="ru-RU" dirty="0" smtClean="0"/>
          </a:p>
          <a:p>
            <a:endParaRPr lang="ru-RU" dirty="0"/>
          </a:p>
          <a:p>
            <a:pPr marL="342900" indent="-342900">
              <a:buFontTx/>
              <a:buChar char="-"/>
            </a:pPr>
            <a:r>
              <a:rPr lang="ru-RU" dirty="0" smtClean="0"/>
              <a:t>профессионализм </a:t>
            </a:r>
            <a:r>
              <a:rPr lang="ru-RU" dirty="0"/>
              <a:t>и квалификация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342900" indent="-342900">
              <a:buFontTx/>
              <a:buChar char="-"/>
            </a:pPr>
            <a:r>
              <a:rPr lang="ru-RU" dirty="0" smtClean="0"/>
              <a:t>дисциплина </a:t>
            </a:r>
            <a:r>
              <a:rPr lang="ru-RU" dirty="0"/>
              <a:t>и ответственность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342900" indent="-342900">
              <a:buFontTx/>
              <a:buChar char="-"/>
            </a:pPr>
            <a:r>
              <a:rPr lang="ru-RU" dirty="0" smtClean="0"/>
              <a:t>соблюдение </a:t>
            </a:r>
            <a:r>
              <a:rPr lang="ru-RU" dirty="0"/>
              <a:t>инструкций, регламентов, программ обеспечения качества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342900" indent="-342900">
              <a:buFontTx/>
              <a:buChar char="-"/>
            </a:pPr>
            <a:r>
              <a:rPr lang="ru-RU" dirty="0" smtClean="0"/>
              <a:t>атмосфера </a:t>
            </a:r>
            <a:r>
              <a:rPr lang="ru-RU" dirty="0"/>
              <a:t>доверия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342900" indent="-342900">
              <a:buFontTx/>
              <a:buChar char="-"/>
            </a:pPr>
            <a:r>
              <a:rPr lang="ru-RU" dirty="0" smtClean="0"/>
              <a:t>понимание </a:t>
            </a:r>
            <a:r>
              <a:rPr lang="ru-RU" dirty="0"/>
              <a:t>последствий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342900" indent="-342900">
              <a:buFontTx/>
              <a:buChar char="-"/>
            </a:pPr>
            <a:r>
              <a:rPr lang="ru-RU" dirty="0" smtClean="0"/>
              <a:t>самоконтроль;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открытость </a:t>
            </a:r>
            <a:r>
              <a:rPr lang="ru-RU" dirty="0"/>
              <a:t>и самосовершенствование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   мотивация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09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1">
            <a:extLst>
              <a:ext uri="{FF2B5EF4-FFF2-40B4-BE49-F238E27FC236}">
                <a16:creationId xmlns="" xmlns:a16="http://schemas.microsoft.com/office/drawing/2014/main" id="{BD87FDC7-0CA5-44C5-A70D-3784EAA3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0A20E9-D319-4B43-92F6-734C4EF1191A}" type="slidenum">
              <a:rPr lang="ru-RU" altLang="ru-RU" sz="120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ru-RU" altLang="ru-RU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76672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В </a:t>
            </a:r>
            <a:r>
              <a:rPr lang="ru-RU" dirty="0"/>
              <a:t>соответствии с требованиями федеральных норм и правил в области использования атомной энергии эксплуатирующая организация осуществляет деятельность по повышению безопасности АС в соответствии с планами для достижения целевых ориентиров безопасности </a:t>
            </a:r>
            <a:r>
              <a:rPr lang="ru-RU" dirty="0" smtClean="0"/>
              <a:t>АС.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	Для </a:t>
            </a:r>
            <a:r>
              <a:rPr lang="ru-RU" dirty="0"/>
              <a:t>контроля за выполнением требований культуры безопасности на атомных станциях проводятся внутренние целевые проверки и другие необходимые мероприятия. Независимая оценка сосредоточена на аспектах безопасности и областях, где были найдены проблемы. Для получения сбалансированной оценки показателей выполнения работ используются соответствующие комбинации различных типов оценки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Так</a:t>
            </a:r>
            <a:r>
              <a:rPr lang="ru-RU" dirty="0"/>
              <a:t>, например, за первое полугодие 2022 года на Смоленской АЭС проведено 7 инспекционных проверок, которые проводили рабочие группы, назначенные распоряжениями главного инспектора Смоленской АЭС. Также в этот период проходили наблюдения за коммуникациями (совещания и обходы) — 11, наблюдения за производственными процессами — 7, собеседования с персоналом (анкетирование с использованием типовых вопросников) — 29. </a:t>
            </a:r>
          </a:p>
        </p:txBody>
      </p:sp>
    </p:spTree>
    <p:extLst>
      <p:ext uri="{BB962C8B-B14F-4D97-AF65-F5344CB8AC3E}">
        <p14:creationId xmlns:p14="http://schemas.microsoft.com/office/powerpoint/2010/main" val="75730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1">
            <a:extLst>
              <a:ext uri="{FF2B5EF4-FFF2-40B4-BE49-F238E27FC236}">
                <a16:creationId xmlns="" xmlns:a16="http://schemas.microsoft.com/office/drawing/2014/main" id="{BD87FDC7-0CA5-44C5-A70D-3784EAA3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0A20E9-D319-4B43-92F6-734C4EF1191A}" type="slidenum">
              <a:rPr lang="ru-RU" altLang="ru-RU" sz="120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ru-RU" altLang="ru-RU" sz="1200" dirty="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7667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Значительных успехов в формировании и поддержании культуры безопасности достигла Курская АЭС, наибольший прогресс достигнут в области внедрения </a:t>
            </a:r>
            <a:r>
              <a:rPr lang="ru-RU" dirty="0" err="1"/>
              <a:t>проактивного</a:t>
            </a:r>
            <a:r>
              <a:rPr lang="ru-RU" dirty="0"/>
              <a:t> уровня культуры безопасности, есть достижения в области обучения модели руководителя-лидера в развитии культуры безопасности, реализации проектов по развитию открытости и доверия. 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27483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Целенаправленная </a:t>
            </a:r>
            <a:r>
              <a:rPr lang="ru-RU" dirty="0"/>
              <a:t>работа Ленинградской АЭС в области совершенствования культуры безопасности даёт значимый результат. Необходимо отметить, что, начиная с 2018 года, на Ленинградской АЭС не происходило нарушений, подлежащих учёту по НП-004-08, по причине неправильных действий персонала. </a:t>
            </a:r>
            <a:endParaRPr lang="ru-RU" dirty="0" smtClean="0"/>
          </a:p>
          <a:p>
            <a:pPr algn="just"/>
            <a:r>
              <a:rPr lang="ru-RU" dirty="0"/>
              <a:t>	</a:t>
            </a:r>
            <a:r>
              <a:rPr lang="ru-RU" dirty="0" smtClean="0"/>
              <a:t>Неоднократно </a:t>
            </a:r>
            <a:r>
              <a:rPr lang="ru-RU" dirty="0"/>
              <a:t>на </a:t>
            </a:r>
            <a:r>
              <a:rPr lang="ru-RU" dirty="0" smtClean="0"/>
              <a:t>Ленинградской атомной станции проводились </a:t>
            </a:r>
            <a:r>
              <a:rPr lang="ru-RU" dirty="0"/>
              <a:t>тематические семинары </a:t>
            </a:r>
            <a:r>
              <a:rPr lang="ru-RU" dirty="0" smtClean="0"/>
              <a:t>по обмену опытом с </a:t>
            </a:r>
            <a:r>
              <a:rPr lang="ru-RU" dirty="0"/>
              <a:t>участием представителей МАГАТЭ, ВАО АЭС, </a:t>
            </a:r>
            <a:r>
              <a:rPr lang="ru-RU" dirty="0" smtClean="0"/>
              <a:t>STUK.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65313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Следует отметить, что при </a:t>
            </a:r>
            <a:r>
              <a:rPr lang="ru-RU" dirty="0"/>
              <a:t>анализе независимой оценки культуры безопасности и лидерства за 6 месяцев 2022 года </a:t>
            </a:r>
            <a:r>
              <a:rPr lang="ru-RU" dirty="0" smtClean="0"/>
              <a:t>на всех поднадзорных атомных станциях выявлены </a:t>
            </a:r>
            <a:r>
              <a:rPr lang="ru-RU" dirty="0"/>
              <a:t>характеристики культуры безопасности, имеющие потенциал для улучшения.</a:t>
            </a:r>
          </a:p>
        </p:txBody>
      </p:sp>
    </p:spTree>
    <p:extLst>
      <p:ext uri="{BB962C8B-B14F-4D97-AF65-F5344CB8AC3E}">
        <p14:creationId xmlns:p14="http://schemas.microsoft.com/office/powerpoint/2010/main" val="30251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Номер слайда 1">
            <a:extLst>
              <a:ext uri="{FF2B5EF4-FFF2-40B4-BE49-F238E27FC236}">
                <a16:creationId xmlns="" xmlns:a16="http://schemas.microsoft.com/office/drawing/2014/main" id="{BD87FDC7-0CA5-44C5-A70D-3784EAA3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0A20E9-D319-4B43-92F6-734C4EF1191A}" type="slidenum">
              <a:rPr lang="ru-RU" altLang="ru-RU" sz="1200">
                <a:solidFill>
                  <a:srgbClr val="7F7F7F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ru-RU" altLang="ru-RU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4345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u="sng" dirty="0"/>
              <a:t>Наиболее часто имеющие потенциал для улучшения особенности </a:t>
            </a:r>
            <a:endParaRPr lang="ru-RU" sz="2000" u="sng" dirty="0" smtClean="0"/>
          </a:p>
          <a:p>
            <a:pPr algn="ctr"/>
            <a:r>
              <a:rPr lang="ru-RU" sz="2000" u="sng" dirty="0" smtClean="0"/>
              <a:t>культуры </a:t>
            </a:r>
            <a:r>
              <a:rPr lang="ru-RU" sz="2000" u="sng" dirty="0"/>
              <a:t>безопасности</a:t>
            </a:r>
            <a:r>
              <a:rPr lang="ru-RU" sz="2000" u="sng" dirty="0" smtClean="0"/>
              <a:t>:</a:t>
            </a:r>
          </a:p>
          <a:p>
            <a:pPr algn="ctr"/>
            <a:endParaRPr lang="ru-RU" sz="2000" u="sng" dirty="0" smtClean="0"/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рабочие </a:t>
            </a:r>
            <a:r>
              <a:rPr lang="ru-RU" sz="2000" dirty="0"/>
              <a:t>процессы (строгое соблюдение требований производственных инструкций, </a:t>
            </a:r>
            <a:r>
              <a:rPr lang="ru-RU" sz="2000" dirty="0" smtClean="0"/>
              <a:t>программ, </a:t>
            </a:r>
            <a:r>
              <a:rPr lang="ru-RU" sz="2000" dirty="0"/>
              <a:t>их периодическое обновление с учетом накапливаемого опыта</a:t>
            </a:r>
            <a:r>
              <a:rPr lang="ru-RU" sz="2000" dirty="0" smtClean="0"/>
              <a:t>);</a:t>
            </a:r>
          </a:p>
          <a:p>
            <a:endParaRPr lang="ru-RU" sz="2000" dirty="0"/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критическое </a:t>
            </a:r>
            <a:r>
              <a:rPr lang="ru-RU" sz="2000" dirty="0"/>
              <a:t>отношение (понимание влияния деятельности работником на безопасность АЭС и последствий несоблюдения требований</a:t>
            </a:r>
            <a:r>
              <a:rPr lang="ru-RU" sz="2000" dirty="0" smtClean="0"/>
              <a:t>);</a:t>
            </a:r>
          </a:p>
          <a:p>
            <a:endParaRPr lang="ru-RU" sz="2000" dirty="0"/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выявление </a:t>
            </a:r>
            <a:r>
              <a:rPr lang="ru-RU" sz="2000" dirty="0"/>
              <a:t>проблем и их решение (различные проблемы, влияющие на безопасность, для усиления безопасности и улучшения производства выявляются всесторонне, анализируются и устраняются</a:t>
            </a:r>
            <a:r>
              <a:rPr lang="ru-RU" sz="2000" dirty="0" smtClean="0"/>
              <a:t>);</a:t>
            </a:r>
          </a:p>
          <a:p>
            <a:endParaRPr lang="ru-RU" sz="2000" dirty="0" smtClean="0"/>
          </a:p>
          <a:p>
            <a:pPr marL="285750" indent="-285750" algn="just">
              <a:buFontTx/>
              <a:buChar char="-"/>
            </a:pPr>
            <a:r>
              <a:rPr lang="ru-RU" sz="2000" dirty="0" smtClean="0"/>
              <a:t>персональная </a:t>
            </a:r>
            <a:r>
              <a:rPr lang="ru-RU" sz="2000" dirty="0"/>
              <a:t>ответственность (строгое соблюдение дисциплины при </a:t>
            </a:r>
            <a:r>
              <a:rPr lang="ru-RU" sz="2000" dirty="0" smtClean="0"/>
              <a:t>четком распределении </a:t>
            </a:r>
            <a:r>
              <a:rPr lang="ru-RU" sz="2000" dirty="0"/>
              <a:t>полномочий и персональной ответственности руководителей и </a:t>
            </a:r>
            <a:r>
              <a:rPr lang="ru-RU" sz="2000" dirty="0" smtClean="0"/>
              <a:t>исполнителей</a:t>
            </a:r>
            <a:r>
              <a:rPr lang="ru-RU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8107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3801</TotalTime>
  <Words>1136</Words>
  <Application>Microsoft Office PowerPoint</Application>
  <PresentationFormat>Экран (4:3)</PresentationFormat>
  <Paragraphs>151</Paragraphs>
  <Slides>17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UriahH</dc:creator>
  <cp:lastModifiedBy>Косыренкова Наталия Олеговна</cp:lastModifiedBy>
  <cp:revision>374</cp:revision>
  <dcterms:created xsi:type="dcterms:W3CDTF">2018-02-12T08:35:28Z</dcterms:created>
  <dcterms:modified xsi:type="dcterms:W3CDTF">2022-10-05T06:13:58Z</dcterms:modified>
</cp:coreProperties>
</file>